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3" name="مستطيل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مستطيل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مستطيل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مستطيل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مستطيل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مستطيل مستدير الزوايا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مستطيل مستدير الزوايا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مستطيل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مستطيل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مستطيل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عنوان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705600" y="4206240"/>
            <a:ext cx="960120" cy="457200"/>
          </a:xfrm>
        </p:spPr>
        <p:txBody>
          <a:bodyPr/>
          <a:lstStyle/>
          <a:p>
            <a:fld id="{1027C509-C434-4CE8-BA43-7A455D5B4F1F}" type="datetimeFigureOut">
              <a:rPr lang="ar-IQ" smtClean="0"/>
              <a:t>21/10/1441</a:t>
            </a:fld>
            <a:endParaRPr lang="ar-IQ"/>
          </a:p>
        </p:txBody>
      </p:sp>
      <p:sp>
        <p:nvSpPr>
          <p:cNvPr id="17" name="عنصر نائب للتذييل 16"/>
          <p:cNvSpPr>
            <a:spLocks noGrp="1"/>
          </p:cNvSpPr>
          <p:nvPr>
            <p:ph type="ftr" sz="quarter" idx="11"/>
          </p:nvPr>
        </p:nvSpPr>
        <p:spPr>
          <a:xfrm>
            <a:off x="5410200" y="4205288"/>
            <a:ext cx="1295400" cy="457200"/>
          </a:xfrm>
        </p:spPr>
        <p:txBody>
          <a:bodyPr/>
          <a:lstStyle/>
          <a:p>
            <a:endParaRPr lang="ar-IQ"/>
          </a:p>
        </p:txBody>
      </p:sp>
      <p:sp>
        <p:nvSpPr>
          <p:cNvPr id="29" name="عنصر نائب لرقم الشريحة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FED2D101-CA03-4977-B353-C85BA515182C}"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027C509-C434-4CE8-BA43-7A455D5B4F1F}" type="datetimeFigureOut">
              <a:rPr lang="ar-IQ" smtClean="0"/>
              <a:t>21/10/1441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781800" y="1143000"/>
            <a:ext cx="1905000" cy="5486400"/>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143000"/>
            <a:ext cx="6248400" cy="5486400"/>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027C509-C434-4CE8-BA43-7A455D5B4F1F}" type="datetimeFigureOut">
              <a:rPr lang="ar-IQ" smtClean="0"/>
              <a:t>21/10/1441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027C509-C434-4CE8-BA43-7A455D5B4F1F}" type="datetimeFigureOut">
              <a:rPr lang="ar-IQ" smtClean="0"/>
              <a:t>21/10/1441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027C509-C434-4CE8-BA43-7A455D5B4F1F}" type="datetimeFigureOut">
              <a:rPr lang="ar-IQ" smtClean="0"/>
              <a:t>21/10/1441</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027C509-C434-4CE8-BA43-7A455D5B4F1F}" type="datetimeFigureOut">
              <a:rPr lang="ar-IQ" smtClean="0"/>
              <a:t>21/10/1441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1143000"/>
            <a:ext cx="8382000" cy="1069848"/>
          </a:xfrm>
        </p:spPr>
        <p:txBody>
          <a:bodyPr anchor="ctr"/>
          <a:lstStyle>
            <a:lvl1pPr>
              <a:defRPr sz="4000" b="0" i="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26" name="عنصر نائب للتاريخ 25"/>
          <p:cNvSpPr>
            <a:spLocks noGrp="1"/>
          </p:cNvSpPr>
          <p:nvPr>
            <p:ph type="dt" sz="half" idx="10"/>
          </p:nvPr>
        </p:nvSpPr>
        <p:spPr/>
        <p:txBody>
          <a:bodyPr rtlCol="0"/>
          <a:lstStyle/>
          <a:p>
            <a:fld id="{1027C509-C434-4CE8-BA43-7A455D5B4F1F}" type="datetimeFigureOut">
              <a:rPr lang="ar-IQ" smtClean="0"/>
              <a:t>21/10/1441</a:t>
            </a:fld>
            <a:endParaRPr lang="ar-IQ"/>
          </a:p>
        </p:txBody>
      </p:sp>
      <p:sp>
        <p:nvSpPr>
          <p:cNvPr id="27" name="عنصر نائب لرقم الشريحة 26"/>
          <p:cNvSpPr>
            <a:spLocks noGrp="1"/>
          </p:cNvSpPr>
          <p:nvPr>
            <p:ph type="sldNum" sz="quarter" idx="11"/>
          </p:nvPr>
        </p:nvSpPr>
        <p:spPr/>
        <p:txBody>
          <a:bodyPr rtlCol="0"/>
          <a:lstStyle/>
          <a:p>
            <a:fld id="{FED2D101-CA03-4977-B353-C85BA515182C}" type="slidenum">
              <a:rPr lang="ar-IQ" smtClean="0"/>
              <a:t>‹#›</a:t>
            </a:fld>
            <a:endParaRPr lang="ar-IQ"/>
          </a:p>
        </p:txBody>
      </p:sp>
      <p:sp>
        <p:nvSpPr>
          <p:cNvPr id="28" name="عنصر نائب للتذييل 27"/>
          <p:cNvSpPr>
            <a:spLocks noGrp="1"/>
          </p:cNvSpPr>
          <p:nvPr>
            <p:ph type="ftr" sz="quarter" idx="12"/>
          </p:nvPr>
        </p:nvSpPr>
        <p:spPr/>
        <p:txBody>
          <a:bodyPr rtlCol="0"/>
          <a:lstStyle/>
          <a:p>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a:xfrm>
            <a:off x="6583680" y="612648"/>
            <a:ext cx="957264" cy="457200"/>
          </a:xfrm>
        </p:spPr>
        <p:txBody>
          <a:bodyPr/>
          <a:lstStyle/>
          <a:p>
            <a:fld id="{1027C509-C434-4CE8-BA43-7A455D5B4F1F}" type="datetimeFigureOut">
              <a:rPr lang="ar-IQ" smtClean="0"/>
              <a:t>21/10/1441</a:t>
            </a:fld>
            <a:endParaRPr lang="ar-IQ"/>
          </a:p>
        </p:txBody>
      </p:sp>
      <p:sp>
        <p:nvSpPr>
          <p:cNvPr id="4" name="عنصر نائب للتذييل 3"/>
          <p:cNvSpPr>
            <a:spLocks noGrp="1"/>
          </p:cNvSpPr>
          <p:nvPr>
            <p:ph type="ftr" sz="quarter" idx="11"/>
          </p:nvPr>
        </p:nvSpPr>
        <p:spPr>
          <a:xfrm>
            <a:off x="5257800" y="612648"/>
            <a:ext cx="1325880" cy="457200"/>
          </a:xfrm>
        </p:spPr>
        <p:txBody>
          <a:bodyPr/>
          <a:lstStyle/>
          <a:p>
            <a:endParaRPr lang="ar-IQ"/>
          </a:p>
        </p:txBody>
      </p:sp>
      <p:sp>
        <p:nvSpPr>
          <p:cNvPr id="5" name="عنصر نائب لرقم الشريحة 4"/>
          <p:cNvSpPr>
            <a:spLocks noGrp="1"/>
          </p:cNvSpPr>
          <p:nvPr>
            <p:ph type="sldNum" sz="quarter" idx="12"/>
          </p:nvPr>
        </p:nvSpPr>
        <p:spPr>
          <a:xfrm>
            <a:off x="8174736" y="2272"/>
            <a:ext cx="762000" cy="365760"/>
          </a:xfrm>
        </p:spPr>
        <p:txBody>
          <a:bodyPr/>
          <a:lstStyle/>
          <a:p>
            <a:fld id="{FED2D101-CA03-4977-B353-C85BA515182C}"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027C509-C434-4CE8-BA43-7A455D5B4F1F}" type="datetimeFigureOut">
              <a:rPr lang="ar-IQ" smtClean="0"/>
              <a:t>21/10/1441</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353496" y="1101970"/>
            <a:ext cx="3383280" cy="877824"/>
          </a:xfrm>
        </p:spPr>
        <p:txBody>
          <a:bodyPr anchor="b"/>
          <a:lstStyle>
            <a:lvl1pPr algn="l">
              <a:buNone/>
              <a:defRPr sz="1800" b="1"/>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027C509-C434-4CE8-BA43-7A455D5B4F1F}" type="datetimeFigureOut">
              <a:rPr lang="ar-IQ" smtClean="0"/>
              <a:t>21/10/1441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027C509-C434-4CE8-BA43-7A455D5B4F1F}" type="datetimeFigureOut">
              <a:rPr lang="ar-IQ" smtClean="0"/>
              <a:t>21/10/1441</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FED2D101-CA03-4977-B353-C85BA515182C}"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مستطيل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مستطيل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مستطيل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مستطيل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مستطيل مستدير الزوايا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مستطيل مستدير الزوايا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مستطيل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مستطيل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مستطيل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مستطيل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مستطيل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مستطيل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عنصر نائب للعنوان 21"/>
          <p:cNvSpPr>
            <a:spLocks noGrp="1"/>
          </p:cNvSpPr>
          <p:nvPr>
            <p:ph type="title"/>
          </p:nvPr>
        </p:nvSpPr>
        <p:spPr>
          <a:xfrm>
            <a:off x="457200" y="1143000"/>
            <a:ext cx="8229600" cy="1066800"/>
          </a:xfrm>
          <a:prstGeom prst="rect">
            <a:avLst/>
          </a:prstGeom>
        </p:spPr>
        <p:txBody>
          <a:bodyPr vert="horz" anchor="ctr">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1027C509-C434-4CE8-BA43-7A455D5B4F1F}" type="datetimeFigureOut">
              <a:rPr lang="ar-IQ" smtClean="0"/>
              <a:t>21/10/1441</a:t>
            </a:fld>
            <a:endParaRPr lang="ar-IQ"/>
          </a:p>
        </p:txBody>
      </p:sp>
      <p:sp>
        <p:nvSpPr>
          <p:cNvPr id="3" name="عنصر نائب للتذييل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ar-IQ"/>
          </a:p>
        </p:txBody>
      </p:sp>
      <p:sp>
        <p:nvSpPr>
          <p:cNvPr id="23" name="عنصر نائب لرقم الشريحة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FED2D101-CA03-4977-B353-C85BA515182C}"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4000" kern="1200">
          <a:solidFill>
            <a:schemeClr val="tx2"/>
          </a:solidFill>
          <a:latin typeface="+mj-lt"/>
          <a:ea typeface="+mj-ea"/>
          <a:cs typeface="+mj-cs"/>
        </a:defRPr>
      </a:lvl1pPr>
    </p:titleStyle>
    <p:bodyStyle>
      <a:lvl1pPr marL="365760" indent="-256032" algn="r" rtl="1"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r" rtl="1"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r" rtl="1"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r" rtl="1"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r" rtl="1"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r" rtl="1"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r" rtl="1"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r" rtl="1"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r" rtl="1"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wikikeef.com/wp-content/uploads/2014/03/google-account-41.png" TargetMode="Externa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hyperlink" Target="http://www.wikikeef.com/wp-content/uploads/2014/03/google-account-51.png" TargetMode="Externa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hyperlink" Target="mailto:mohammad@yahoo.com"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hyperlink" Target="http://www.google.com/" TargetMode="Externa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www.wikikeef.com/wp-content/uploads/2014/03/google-account-21.png" TargetMode="Externa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www.wikikeef.com/wp-content/uploads/2014/03/google-account-31.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IQ" dirty="0" smtClean="0"/>
              <a:t>البريد الالكتروني والادوات البحثية</a:t>
            </a:r>
            <a:endParaRPr lang="ar-IQ" dirty="0"/>
          </a:p>
        </p:txBody>
      </p:sp>
      <p:sp>
        <p:nvSpPr>
          <p:cNvPr id="3" name="عنوان فرعي 2"/>
          <p:cNvSpPr>
            <a:spLocks noGrp="1"/>
          </p:cNvSpPr>
          <p:nvPr>
            <p:ph type="subTitle" idx="1"/>
          </p:nvPr>
        </p:nvSpPr>
        <p:spPr/>
        <p:txBody>
          <a:bodyPr/>
          <a:lstStyle/>
          <a:p>
            <a:r>
              <a:rPr lang="ar-IQ" dirty="0" smtClean="0"/>
              <a:t>شبكات المعلومات/ المرحلة الرابعة/ قسم المعلومات والمكتبات/ كلية الآداب/ جامعة البصرة/ د. سلمان جودي</a:t>
            </a:r>
            <a:endParaRPr lang="ar-IQ" dirty="0"/>
          </a:p>
        </p:txBody>
      </p:sp>
      <p:pic>
        <p:nvPicPr>
          <p:cNvPr id="5" name="صو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08315668"/>
      </p:ext>
    </p:extLst>
  </p:cSld>
  <p:clrMapOvr>
    <a:masterClrMapping/>
  </p:clrMapOvr>
  <mc:AlternateContent xmlns:mc="http://schemas.openxmlformats.org/markup-compatibility/2006">
    <mc:Choice xmlns:p14="http://schemas.microsoft.com/office/powerpoint/2010/main" Requires="p14">
      <p:transition spd="slow" p14:dur="2000" advTm="28832"/>
    </mc:Choice>
    <mc:Fallback>
      <p:transition spd="slow" advTm="2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pPr marL="0" indent="0">
              <a:buNone/>
            </a:pPr>
            <a:r>
              <a:rPr lang="ar-IQ" dirty="0"/>
              <a:t>رابعا/ </a:t>
            </a:r>
            <a:r>
              <a:rPr lang="ar-SA" b="1" dirty="0"/>
              <a:t>الآن قم باختيار كيفية ظهورك في جوجل بلس، عن طريق إضافة صورة خاصة بك، ويمكنك تخطي هذه الخطوة، حيث أنه بإمكانك رفع الصور لاحقاً أضغط على التالي كما هو موجود بالصورة التالية</a:t>
            </a:r>
            <a:r>
              <a:rPr lang="en-US" b="1" dirty="0"/>
              <a:t>:</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86906349"/>
      </p:ext>
    </p:extLst>
  </p:cSld>
  <p:clrMapOvr>
    <a:masterClrMapping/>
  </p:clrMapOvr>
  <mc:AlternateContent xmlns:mc="http://schemas.openxmlformats.org/markup-compatibility/2006">
    <mc:Choice xmlns:p14="http://schemas.microsoft.com/office/powerpoint/2010/main" Requires="p14">
      <p:transition spd="slow" p14:dur="2000" advTm="14818"/>
    </mc:Choice>
    <mc:Fallback>
      <p:transition spd="slow" advTm="1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pic>
        <p:nvPicPr>
          <p:cNvPr id="4" name="عنصر نائب للمحتوى 3" descr="التسجيل في جوجل">
            <a:hlinkClick r:id="rId4" tooltip="&quot;كيفية تسجيل وانشاء حساب جيميل Gmail جديد&quot;"/>
          </p:cNvPr>
          <p:cNvPicPr>
            <a:picLocks noGrp="1"/>
          </p:cNvPicPr>
          <p:nvPr>
            <p:ph idx="1"/>
          </p:nvPr>
        </p:nvPicPr>
        <p:blipFill>
          <a:blip r:embed="rId5"/>
          <a:stretch>
            <a:fillRect/>
          </a:stretch>
        </p:blipFill>
        <p:spPr bwMode="auto">
          <a:xfrm>
            <a:off x="2115937" y="2249488"/>
            <a:ext cx="4912125" cy="432435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7078571"/>
      </p:ext>
    </p:extLst>
  </p:cSld>
  <p:clrMapOvr>
    <a:masterClrMapping/>
  </p:clrMapOvr>
  <mc:AlternateContent xmlns:mc="http://schemas.openxmlformats.org/markup-compatibility/2006">
    <mc:Choice xmlns:p14="http://schemas.microsoft.com/office/powerpoint/2010/main" Requires="p14">
      <p:transition spd="slow" p14:dur="2000" advTm="7860"/>
    </mc:Choice>
    <mc:Fallback>
      <p:transition spd="slow" advTm="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pPr marL="0" indent="0">
              <a:buNone/>
            </a:pPr>
            <a:r>
              <a:rPr lang="ar-IQ" dirty="0"/>
              <a:t>خامسا/ </a:t>
            </a:r>
            <a:r>
              <a:rPr lang="ar-SA" b="1" dirty="0"/>
              <a:t>مبارك عليك الحساب الجديد في </a:t>
            </a:r>
            <a:r>
              <a:rPr lang="ar-SA" b="1" dirty="0" err="1"/>
              <a:t>جيميل</a:t>
            </a:r>
            <a:r>
              <a:rPr lang="ar-SA" b="1" dirty="0"/>
              <a:t> قوقل</a:t>
            </a:r>
            <a:r>
              <a:rPr lang="en-US" b="1" dirty="0"/>
              <a:t/>
            </a:r>
            <a:br>
              <a:rPr lang="en-US" b="1" dirty="0"/>
            </a:br>
            <a:r>
              <a:rPr lang="ar-SA" b="1" dirty="0" smtClean="0"/>
              <a:t>اضغط </a:t>
            </a:r>
            <a:r>
              <a:rPr lang="ar-SA" b="1" dirty="0"/>
              <a:t>على البدء كما هو مبين بالصورة</a:t>
            </a: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2595383"/>
      </p:ext>
    </p:extLst>
  </p:cSld>
  <p:clrMapOvr>
    <a:masterClrMapping/>
  </p:clrMapOvr>
  <mc:AlternateContent xmlns:mc="http://schemas.openxmlformats.org/markup-compatibility/2006">
    <mc:Choice xmlns:p14="http://schemas.microsoft.com/office/powerpoint/2010/main" Requires="p14">
      <p:transition spd="slow" p14:dur="2000" advTm="16453"/>
    </mc:Choice>
    <mc:Fallback>
      <p:transition spd="slow" advTm="1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pic>
        <p:nvPicPr>
          <p:cNvPr id="4" name="عنصر نائب للمحتوى 3" descr="التسجيل في جوجل">
            <a:hlinkClick r:id="rId4" tooltip="&quot;كيفية تسجيل وانشاء حساب جيميل Gmail جديد&quot;"/>
          </p:cNvPr>
          <p:cNvPicPr>
            <a:picLocks noGrp="1"/>
          </p:cNvPicPr>
          <p:nvPr>
            <p:ph idx="1"/>
          </p:nvPr>
        </p:nvPicPr>
        <p:blipFill>
          <a:blip r:embed="rId5"/>
          <a:stretch>
            <a:fillRect/>
          </a:stretch>
        </p:blipFill>
        <p:spPr bwMode="auto">
          <a:xfrm>
            <a:off x="1347787" y="3106738"/>
            <a:ext cx="6448425" cy="260985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44081240"/>
      </p:ext>
    </p:extLst>
  </p:cSld>
  <p:clrMapOvr>
    <a:masterClrMapping/>
  </p:clrMapOvr>
  <mc:AlternateContent xmlns:mc="http://schemas.openxmlformats.org/markup-compatibility/2006">
    <mc:Choice xmlns:p14="http://schemas.microsoft.com/office/powerpoint/2010/main" Requires="p14">
      <p:transition spd="slow" p14:dur="2000" advTm="10886"/>
    </mc:Choice>
    <mc:Fallback>
      <p:transition spd="slow" advTm="1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r>
              <a:rPr lang="ar-IQ" dirty="0"/>
              <a:t> من خدمات </a:t>
            </a:r>
            <a:r>
              <a:rPr lang="en-US" dirty="0"/>
              <a:t>Gmail</a:t>
            </a:r>
          </a:p>
          <a:p>
            <a:r>
              <a:rPr lang="ar-SA" dirty="0"/>
              <a:t>1-  استخدام البريد بسهولة وبساطة عبر الأجهزة.</a:t>
            </a:r>
            <a:endParaRPr lang="en-US" dirty="0"/>
          </a:p>
          <a:p>
            <a:r>
              <a:rPr lang="ar-SA" dirty="0"/>
              <a:t>2- يمكنك إجراء دردشة فيديو مع أحد الأصدقاء، واختبار الاتصال بزميل، أو الاتصال بشخص ما - كل هذا دون مغادرة البريد الوارد.</a:t>
            </a:r>
            <a:endParaRPr lang="en-US" dirty="0"/>
          </a:p>
          <a:p>
            <a:r>
              <a:rPr lang="ar-IQ" dirty="0"/>
              <a:t>3-  </a:t>
            </a:r>
            <a:r>
              <a:rPr lang="ar-SA" dirty="0"/>
              <a:t>يساعدك البريد الوارد في</a:t>
            </a:r>
            <a:r>
              <a:rPr lang="en-US" dirty="0"/>
              <a:t> Gmail </a:t>
            </a:r>
            <a:r>
              <a:rPr lang="ar-SA" dirty="0"/>
              <a:t>على البقاء منظمًا من خلال تصنيف البريد حسب النوع.</a:t>
            </a:r>
            <a:endParaRPr lang="en-US" dirty="0"/>
          </a:p>
          <a:p>
            <a:pPr marL="0" indent="0">
              <a:buNone/>
            </a:pPr>
            <a:endParaRPr lang="ar-IQ" dirty="0"/>
          </a:p>
        </p:txBody>
      </p:sp>
      <p:pic>
        <p:nvPicPr>
          <p:cNvPr id="5" name="صو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2429930"/>
      </p:ext>
    </p:extLst>
  </p:cSld>
  <p:clrMapOvr>
    <a:masterClrMapping/>
  </p:clrMapOvr>
  <mc:AlternateContent xmlns:mc="http://schemas.openxmlformats.org/markup-compatibility/2006">
    <mc:Choice xmlns:p14="http://schemas.microsoft.com/office/powerpoint/2010/main" Requires="p14">
      <p:transition spd="slow" p14:dur="2000" advTm="124115"/>
    </mc:Choice>
    <mc:Fallback>
      <p:transition spd="slow" advTm="12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a:t>الأدوات البحثية على </a:t>
            </a:r>
            <a:r>
              <a:rPr lang="ar-SA" b="1" dirty="0" smtClean="0"/>
              <a:t>الانترنت/ الادلة</a:t>
            </a:r>
            <a:r>
              <a:rPr lang="en-US" dirty="0"/>
              <a:t/>
            </a:r>
            <a:br>
              <a:rPr lang="en-US" dirty="0"/>
            </a:br>
            <a:endParaRPr lang="ar-IQ" dirty="0"/>
          </a:p>
        </p:txBody>
      </p:sp>
      <p:sp>
        <p:nvSpPr>
          <p:cNvPr id="3" name="عنصر نائب للمحتوى 2"/>
          <p:cNvSpPr>
            <a:spLocks noGrp="1"/>
          </p:cNvSpPr>
          <p:nvPr>
            <p:ph idx="1"/>
          </p:nvPr>
        </p:nvSpPr>
        <p:spPr/>
        <p:txBody>
          <a:bodyPr/>
          <a:lstStyle/>
          <a:p>
            <a:pPr marL="0" indent="0">
              <a:buNone/>
            </a:pPr>
            <a:r>
              <a:rPr lang="ar-SA" b="1" dirty="0" smtClean="0"/>
              <a:t>الادوات البحثية</a:t>
            </a:r>
          </a:p>
          <a:p>
            <a:pPr marL="0" indent="0" algn="just">
              <a:buNone/>
            </a:pPr>
            <a:r>
              <a:rPr lang="ar-SA" dirty="0"/>
              <a:t>هي عبارة عن أنظمة ضمن مواقع على شبكة الإنترنت تساعد على جمع وبناء وفهرسة وبحث واسترجاع المعلومات، وتزود المستخدم بمكان نشر المعلومات حيث أنها تعمل كوسيط بينه وبين ناشر المعلومات. </a:t>
            </a:r>
            <a:endParaRPr lang="ar-SA" dirty="0" smtClean="0"/>
          </a:p>
          <a:p>
            <a:pPr marL="0" indent="0">
              <a:buNone/>
            </a:pPr>
            <a:endParaRPr lang="ar-IQ" dirty="0"/>
          </a:p>
        </p:txBody>
      </p:sp>
      <p:pic>
        <p:nvPicPr>
          <p:cNvPr id="5" name="صو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68702630"/>
      </p:ext>
    </p:extLst>
  </p:cSld>
  <p:clrMapOvr>
    <a:masterClrMapping/>
  </p:clrMapOvr>
  <mc:AlternateContent xmlns:mc="http://schemas.openxmlformats.org/markup-compatibility/2006">
    <mc:Choice xmlns:p14="http://schemas.microsoft.com/office/powerpoint/2010/main" Requires="p14">
      <p:transition spd="slow" p14:dur="2000" advTm="116456"/>
    </mc:Choice>
    <mc:Fallback>
      <p:transition spd="slow" advTm="11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sp>
        <p:nvSpPr>
          <p:cNvPr id="3" name="عنصر نائب للمحتوى 2"/>
          <p:cNvSpPr>
            <a:spLocks noGrp="1"/>
          </p:cNvSpPr>
          <p:nvPr>
            <p:ph idx="1"/>
          </p:nvPr>
        </p:nvSpPr>
        <p:spPr/>
        <p:txBody>
          <a:bodyPr>
            <a:normAutofit/>
          </a:bodyPr>
          <a:lstStyle/>
          <a:p>
            <a:pPr marL="0" indent="0">
              <a:buNone/>
            </a:pPr>
            <a:r>
              <a:rPr lang="ar-SA" b="1" dirty="0"/>
              <a:t>البـــحث فـي الإنــترنت</a:t>
            </a:r>
            <a:endParaRPr lang="en-US" dirty="0"/>
          </a:p>
          <a:p>
            <a:pPr lvl="0"/>
            <a:r>
              <a:rPr lang="ar-SA" dirty="0"/>
              <a:t>تعتمد فكرة البحث على وجود قواعد بيانات ضخمة ضمن أنظمة البحث، حيث أنه عند إنشاء موقع جديد يقوم أصحاب هذا الموقع بتسجيله في قاعدة البيانات الخاص بنظام من هذه الأنظمة أو في أكثر من نظام. </a:t>
            </a:r>
            <a:endParaRPr lang="en-US" dirty="0"/>
          </a:p>
          <a:p>
            <a:pPr lvl="0"/>
            <a:r>
              <a:rPr lang="ar-SA" dirty="0"/>
              <a:t>تتم عملية التسجيل إما من خلال استمارة يتم فيها تسجيل اسم الموقع ومحتوياته، أو من خلال استخدام برامج خاصة تقوم بتشغيلها أنظمة البحث يطلق عليها المستكشفات </a:t>
            </a:r>
            <a:r>
              <a:rPr lang="en-US" dirty="0"/>
              <a:t>(Spider Programs)</a:t>
            </a:r>
            <a:r>
              <a:rPr lang="ar-SA" dirty="0"/>
              <a:t> . </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6476579"/>
      </p:ext>
    </p:extLst>
  </p:cSld>
  <p:clrMapOvr>
    <a:masterClrMapping/>
  </p:clrMapOvr>
  <mc:AlternateContent xmlns:mc="http://schemas.openxmlformats.org/markup-compatibility/2006">
    <mc:Choice xmlns:p14="http://schemas.microsoft.com/office/powerpoint/2010/main" Requires="p14">
      <p:transition spd="slow" p14:dur="2000" advTm="147582"/>
    </mc:Choice>
    <mc:Fallback>
      <p:transition spd="slow" advTm="14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sp>
        <p:nvSpPr>
          <p:cNvPr id="3" name="عنصر نائب للمحتوى 2"/>
          <p:cNvSpPr>
            <a:spLocks noGrp="1"/>
          </p:cNvSpPr>
          <p:nvPr>
            <p:ph idx="1"/>
          </p:nvPr>
        </p:nvSpPr>
        <p:spPr/>
        <p:txBody>
          <a:bodyPr/>
          <a:lstStyle/>
          <a:p>
            <a:r>
              <a:rPr lang="ar-SA" b="1" dirty="0"/>
              <a:t>تنقسم أدوات البحث عبر الإنترنت إلى ثلاث فئات رئيسة هي:</a:t>
            </a:r>
            <a:endParaRPr lang="en-US" dirty="0"/>
          </a:p>
          <a:p>
            <a:pPr lvl="0"/>
            <a:r>
              <a:rPr lang="ar-SA" b="1" dirty="0"/>
              <a:t>أدلة البحث (</a:t>
            </a:r>
            <a:r>
              <a:rPr lang="en-US" b="1" dirty="0"/>
              <a:t>Search Directories</a:t>
            </a:r>
            <a:r>
              <a:rPr lang="ar-SA" b="1" dirty="0"/>
              <a:t>)</a:t>
            </a:r>
            <a:endParaRPr lang="en-US" dirty="0"/>
          </a:p>
          <a:p>
            <a:pPr lvl="0"/>
            <a:r>
              <a:rPr lang="ar-SA" b="1" dirty="0"/>
              <a:t>محركات البحث (</a:t>
            </a:r>
            <a:r>
              <a:rPr lang="en-US" b="1" dirty="0"/>
              <a:t>Search Engines</a:t>
            </a:r>
            <a:r>
              <a:rPr lang="ar-SA" b="1" dirty="0"/>
              <a:t>)</a:t>
            </a:r>
            <a:endParaRPr lang="en-US" dirty="0"/>
          </a:p>
          <a:p>
            <a:pPr lvl="0"/>
            <a:r>
              <a:rPr lang="ar-SA" b="1" dirty="0"/>
              <a:t>محركات البحث البينية (</a:t>
            </a:r>
            <a:r>
              <a:rPr lang="en-US" b="1" dirty="0"/>
              <a:t>Meta Search Engines</a:t>
            </a:r>
            <a:r>
              <a:rPr lang="ar-SA" b="1" dirty="0"/>
              <a:t>) </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16147640"/>
      </p:ext>
    </p:extLst>
  </p:cSld>
  <p:clrMapOvr>
    <a:masterClrMapping/>
  </p:clrMapOvr>
  <mc:AlternateContent xmlns:mc="http://schemas.openxmlformats.org/markup-compatibility/2006">
    <mc:Choice xmlns:p14="http://schemas.microsoft.com/office/powerpoint/2010/main" Requires="p14">
      <p:transition spd="slow" p14:dur="2000" advTm="26351"/>
    </mc:Choice>
    <mc:Fallback>
      <p:transition spd="slow" advTm="2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sp>
        <p:nvSpPr>
          <p:cNvPr id="3" name="عنصر نائب للمحتوى 2"/>
          <p:cNvSpPr>
            <a:spLocks noGrp="1"/>
          </p:cNvSpPr>
          <p:nvPr>
            <p:ph idx="1"/>
          </p:nvPr>
        </p:nvSpPr>
        <p:spPr/>
        <p:txBody>
          <a:bodyPr>
            <a:normAutofit/>
          </a:bodyPr>
          <a:lstStyle/>
          <a:p>
            <a:pPr marL="109728" indent="0">
              <a:buNone/>
            </a:pPr>
            <a:r>
              <a:rPr lang="ar-IQ" b="1" dirty="0"/>
              <a:t>1</a:t>
            </a:r>
            <a:r>
              <a:rPr lang="ar-SA" b="1" dirty="0" smtClean="0"/>
              <a:t>- </a:t>
            </a:r>
            <a:r>
              <a:rPr lang="ar-SA" b="1" dirty="0"/>
              <a:t>أدلة البحث (</a:t>
            </a:r>
            <a:r>
              <a:rPr lang="en-US" b="1" dirty="0"/>
              <a:t>Search Directories</a:t>
            </a:r>
            <a:r>
              <a:rPr lang="ar-SA" b="1" dirty="0"/>
              <a:t>)</a:t>
            </a:r>
            <a:endParaRPr lang="en-US" dirty="0"/>
          </a:p>
          <a:p>
            <a:pPr marL="0" indent="0" algn="just">
              <a:buNone/>
            </a:pPr>
            <a:r>
              <a:rPr lang="ar-SA" dirty="0" smtClean="0"/>
              <a:t>هي </a:t>
            </a:r>
            <a:r>
              <a:rPr lang="ar-SA" dirty="0"/>
              <a:t>عبارة عن مواقع على الإنترنت يمكن البحث فيها عن المعلومات حيث تقوم بفهرسة </a:t>
            </a:r>
            <a:r>
              <a:rPr lang="ar-SA" dirty="0" smtClean="0"/>
              <a:t>وتصنيف  </a:t>
            </a:r>
            <a:r>
              <a:rPr lang="ar-SA" dirty="0"/>
              <a:t>المعلومات ضمن بنية هرمية متدرجة ومتشعبة تبدأ بالمفتاح الأساسي العام للمعلومات ثم يتدرج إلى الموضوعات الأكثر تخصصاً. يقوم بعملية التصنيف هذه طاقم بشري حيث يقوم بتتبع مواقع نشر المعلومات وفهرستها حسب موضوعاتها وأماكن نشرها وتسجيل ملخصات لمحتوياتها. </a:t>
            </a:r>
            <a:endParaRPr lang="en-US" dirty="0"/>
          </a:p>
          <a:p>
            <a:pPr marL="0" indent="0">
              <a:buNone/>
            </a:pPr>
            <a:r>
              <a:rPr lang="ar-SA" dirty="0"/>
              <a:t>تتميز الأدلة بصفة عامة بمزايا عديدة منها</a:t>
            </a:r>
            <a:r>
              <a:rPr lang="en-US" dirty="0"/>
              <a:t> :</a:t>
            </a:r>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43275262"/>
      </p:ext>
    </p:extLst>
  </p:cSld>
  <p:clrMapOvr>
    <a:masterClrMapping/>
  </p:clrMapOvr>
  <mc:AlternateContent xmlns:mc="http://schemas.openxmlformats.org/markup-compatibility/2006">
    <mc:Choice xmlns:p14="http://schemas.microsoft.com/office/powerpoint/2010/main" Requires="p14">
      <p:transition spd="slow" p14:dur="2000" advTm="96480"/>
    </mc:Choice>
    <mc:Fallback>
      <p:transition spd="slow" advTm="9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sp>
        <p:nvSpPr>
          <p:cNvPr id="3" name="عنصر نائب للمحتوى 2"/>
          <p:cNvSpPr>
            <a:spLocks noGrp="1"/>
          </p:cNvSpPr>
          <p:nvPr>
            <p:ph idx="1"/>
          </p:nvPr>
        </p:nvSpPr>
        <p:spPr/>
        <p:txBody>
          <a:bodyPr>
            <a:normAutofit/>
          </a:bodyPr>
          <a:lstStyle/>
          <a:p>
            <a:pPr marL="0" indent="0" algn="just">
              <a:buNone/>
            </a:pPr>
            <a:r>
              <a:rPr lang="ar-SA" dirty="0" smtClean="0"/>
              <a:t>1- </a:t>
            </a:r>
            <a:r>
              <a:rPr lang="ar-SA" dirty="0"/>
              <a:t>الدقة في عمليات انتقاء وترتيب ووصف وتحليل المواقع نتيجة خضوعها للمسؤولية البشرية</a:t>
            </a:r>
            <a:r>
              <a:rPr lang="en-US" dirty="0" smtClean="0"/>
              <a:t>.</a:t>
            </a:r>
            <a:endParaRPr lang="ar-SA" dirty="0" smtClean="0"/>
          </a:p>
          <a:p>
            <a:pPr marL="0" indent="0" algn="just">
              <a:buNone/>
            </a:pPr>
            <a:r>
              <a:rPr lang="ar-SA" dirty="0" smtClean="0"/>
              <a:t>2-  </a:t>
            </a:r>
            <a:r>
              <a:rPr lang="ar-SA" dirty="0"/>
              <a:t>تعتبر نقاط إتاحة متميزة بالنسبة للمستفيدين الذين لديهم خبرات محدودة في مجال </a:t>
            </a:r>
            <a:r>
              <a:rPr lang="ar-SA" dirty="0" smtClean="0"/>
              <a:t>البحث في شبكة </a:t>
            </a:r>
            <a:r>
              <a:rPr lang="ar-SA" dirty="0"/>
              <a:t>الانترنت</a:t>
            </a:r>
            <a:r>
              <a:rPr lang="en-US" dirty="0"/>
              <a:t>.</a:t>
            </a:r>
          </a:p>
          <a:p>
            <a:pPr marL="0" indent="0" algn="just">
              <a:buNone/>
            </a:pPr>
            <a:r>
              <a:rPr lang="ar-SA" dirty="0" smtClean="0"/>
              <a:t>3- </a:t>
            </a:r>
            <a:r>
              <a:rPr lang="ar-SA" dirty="0"/>
              <a:t>تقدم الأدلة للمستخدم طريقة سريعة للبدء بعمليات البحث عن المعلومات بواسطة تفحص الموضوعات المصنفة التي يتم عرضها بشكل هرمي</a:t>
            </a:r>
            <a:r>
              <a:rPr lang="en-US" dirty="0"/>
              <a:t>.</a:t>
            </a:r>
          </a:p>
          <a:p>
            <a:pPr marL="0" indent="0" algn="just">
              <a:buNone/>
            </a:pPr>
            <a:r>
              <a:rPr lang="ar-SA" dirty="0"/>
              <a:t>إلا أن ما يعيبها هو تغطيتها القليلة لمحتويات مواقع الإنترنت مقارنة بمحركات البحث لاعتمادها على التحديث اليدوي. </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72377083"/>
      </p:ext>
    </p:extLst>
  </p:cSld>
  <p:clrMapOvr>
    <a:masterClrMapping/>
  </p:clrMapOvr>
  <mc:AlternateContent xmlns:mc="http://schemas.openxmlformats.org/markup-compatibility/2006">
    <mc:Choice xmlns:p14="http://schemas.microsoft.com/office/powerpoint/2010/main" Requires="p14">
      <p:transition spd="slow" p14:dur="2000" advTm="168813"/>
    </mc:Choice>
    <mc:Fallback>
      <p:transition spd="slow" advTm="16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
            </a:r>
            <a:br>
              <a:rPr lang="ar-SA" b="1" dirty="0" smtClean="0"/>
            </a:br>
            <a:r>
              <a:rPr lang="ar-SA" b="1" dirty="0" smtClean="0"/>
              <a:t>البريد </a:t>
            </a:r>
            <a:r>
              <a:rPr lang="ar-SA" b="1" dirty="0"/>
              <a:t>الإلكتروني </a:t>
            </a:r>
            <a:r>
              <a:rPr lang="en-US" b="1" dirty="0" smtClean="0"/>
              <a:t>Email</a:t>
            </a:r>
            <a:r>
              <a:rPr lang="en-US" dirty="0"/>
              <a:t/>
            </a:r>
            <a:br>
              <a:rPr lang="en-US" dirty="0"/>
            </a:br>
            <a:endParaRPr lang="ar-IQ" dirty="0"/>
          </a:p>
        </p:txBody>
      </p:sp>
      <p:sp>
        <p:nvSpPr>
          <p:cNvPr id="3" name="عنصر نائب للمحتوى 2"/>
          <p:cNvSpPr>
            <a:spLocks noGrp="1"/>
          </p:cNvSpPr>
          <p:nvPr>
            <p:ph idx="1"/>
          </p:nvPr>
        </p:nvSpPr>
        <p:spPr/>
        <p:txBody>
          <a:bodyPr>
            <a:normAutofit lnSpcReduction="10000"/>
          </a:bodyPr>
          <a:lstStyle/>
          <a:p>
            <a:pPr marL="0" indent="0" algn="just">
              <a:buNone/>
            </a:pPr>
            <a:r>
              <a:rPr lang="ar-IQ" dirty="0"/>
              <a:t>هو </a:t>
            </a:r>
            <a:r>
              <a:rPr lang="ar-SA" dirty="0"/>
              <a:t>أحد </a:t>
            </a:r>
            <a:r>
              <a:rPr lang="ar-SA" dirty="0" smtClean="0"/>
              <a:t>تطبيقات </a:t>
            </a:r>
            <a:r>
              <a:rPr lang="ar-SA" dirty="0"/>
              <a:t>(خدمات) شبكة </a:t>
            </a:r>
            <a:r>
              <a:rPr lang="ar-SA" dirty="0" smtClean="0"/>
              <a:t>الإنترنت</a:t>
            </a:r>
            <a:r>
              <a:rPr lang="ar-IQ" dirty="0" smtClean="0"/>
              <a:t> المشهورة. </a:t>
            </a:r>
            <a:r>
              <a:rPr lang="ar-SA" dirty="0" smtClean="0"/>
              <a:t>يمكن </a:t>
            </a:r>
            <a:r>
              <a:rPr lang="ar-SA" dirty="0"/>
              <a:t>من خلاله تبادل الرسائل، والملفات، والصور بين مستخدمي شبكة الإنترنت </a:t>
            </a:r>
            <a:r>
              <a:rPr lang="ar-IQ" dirty="0"/>
              <a:t>و</a:t>
            </a:r>
            <a:r>
              <a:rPr lang="ar-SA" dirty="0"/>
              <a:t>تتم عملية الإرسال والاستقبال إلكترونيا ً من خلال أجهزة </a:t>
            </a:r>
            <a:r>
              <a:rPr lang="ar-SA" dirty="0" smtClean="0"/>
              <a:t>الحاس</a:t>
            </a:r>
            <a:r>
              <a:rPr lang="ar-IQ" dirty="0" smtClean="0"/>
              <a:t>وب</a:t>
            </a:r>
            <a:r>
              <a:rPr lang="ar-SA" dirty="0" smtClean="0"/>
              <a:t> </a:t>
            </a:r>
            <a:r>
              <a:rPr lang="ar-SA" dirty="0"/>
              <a:t>الموزعة عبر العالم وضمن شبكة الإنترنت. وتتميز خدمة البريد الإلكتروني بسرعة نقل الرسائل، والملفات المرفقة بين المستخدمين. ويمكن إرسال رسالة إلى أكثر من شخص في نفس الوقت.</a:t>
            </a:r>
            <a:endParaRPr lang="en-US" sz="2800" dirty="0"/>
          </a:p>
          <a:p>
            <a:pPr marL="0" indent="0">
              <a:buNone/>
            </a:pPr>
            <a:r>
              <a:rPr lang="ar-SA" b="1" dirty="0"/>
              <a:t>أنواع البريد الإلكتروني </a:t>
            </a:r>
            <a:endParaRPr lang="en-US" sz="2800" dirty="0"/>
          </a:p>
          <a:p>
            <a:pPr marL="109728" indent="0">
              <a:buNone/>
            </a:pPr>
            <a:r>
              <a:rPr lang="ar-IQ" dirty="0"/>
              <a:t>1</a:t>
            </a:r>
            <a:r>
              <a:rPr lang="ar-SA" dirty="0" smtClean="0"/>
              <a:t>- </a:t>
            </a:r>
            <a:r>
              <a:rPr lang="ar-SA" dirty="0"/>
              <a:t>مجاني </a:t>
            </a:r>
            <a:endParaRPr lang="en-US" sz="2800" dirty="0"/>
          </a:p>
          <a:p>
            <a:pPr lvl="1"/>
            <a:r>
              <a:rPr lang="ar-SA" dirty="0">
                <a:solidFill>
                  <a:schemeClr val="tx1"/>
                </a:solidFill>
              </a:rPr>
              <a:t>تقدمه بعض الشركات والمؤسسات الحكومية للعاملين فيها </a:t>
            </a:r>
            <a:endParaRPr lang="en-US" sz="2400" dirty="0">
              <a:solidFill>
                <a:schemeClr val="tx1"/>
              </a:solidFill>
            </a:endParaRPr>
          </a:p>
          <a:p>
            <a:pPr lvl="1"/>
            <a:r>
              <a:rPr lang="ar-SA" dirty="0">
                <a:solidFill>
                  <a:schemeClr val="tx1"/>
                </a:solidFill>
              </a:rPr>
              <a:t>توفره مواقع كثيرة في الإنترنت للمستخدمين </a:t>
            </a:r>
            <a:endParaRPr lang="en-US" sz="2400" dirty="0">
              <a:solidFill>
                <a:schemeClr val="tx1"/>
              </a:solidFill>
            </a:endParaRPr>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0537616"/>
      </p:ext>
    </p:extLst>
  </p:cSld>
  <p:clrMapOvr>
    <a:masterClrMapping/>
  </p:clrMapOvr>
  <mc:AlternateContent xmlns:mc="http://schemas.openxmlformats.org/markup-compatibility/2006">
    <mc:Choice xmlns:p14="http://schemas.microsoft.com/office/powerpoint/2010/main" Requires="p14">
      <p:transition spd="slow" p14:dur="2000" advTm="152818"/>
    </mc:Choice>
    <mc:Fallback>
      <p:transition spd="slow" advTm="15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nodeType="click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pic>
        <p:nvPicPr>
          <p:cNvPr id="4" name="عنصر نائب للمحتوى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55576" y="2420888"/>
            <a:ext cx="7215476" cy="3660587"/>
          </a:xfrm>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1096829"/>
      </p:ext>
    </p:extLst>
  </p:cSld>
  <p:clrMapOvr>
    <a:masterClrMapping/>
  </p:clrMapOvr>
  <mc:AlternateContent xmlns:mc="http://schemas.openxmlformats.org/markup-compatibility/2006">
    <mc:Choice xmlns:p14="http://schemas.microsoft.com/office/powerpoint/2010/main" Requires="p14">
      <p:transition spd="slow" p14:dur="2000" advTm="63544"/>
    </mc:Choice>
    <mc:Fallback>
      <p:transition spd="slow" advTm="6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b="1" dirty="0" smtClean="0"/>
              <a:t>الأدوات البحثية على الانترنت/ الادلة</a:t>
            </a:r>
            <a:endParaRPr lang="ar-IQ" dirty="0"/>
          </a:p>
        </p:txBody>
      </p:sp>
      <p:pic>
        <p:nvPicPr>
          <p:cNvPr id="4" name="عنصر نائب للمحتوى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99592" y="2492896"/>
            <a:ext cx="7336321" cy="3240360"/>
          </a:xfrm>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9939529"/>
      </p:ext>
    </p:extLst>
  </p:cSld>
  <p:clrMapOvr>
    <a:masterClrMapping/>
  </p:clrMapOvr>
  <mc:AlternateContent xmlns:mc="http://schemas.openxmlformats.org/markup-compatibility/2006">
    <mc:Choice xmlns:p14="http://schemas.microsoft.com/office/powerpoint/2010/main" Requires="p14">
      <p:transition spd="slow" p14:dur="2000" advTm="100484"/>
    </mc:Choice>
    <mc:Fallback>
      <p:transition spd="slow" advTm="100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pPr marL="0" indent="0">
              <a:buNone/>
            </a:pPr>
            <a:r>
              <a:rPr lang="ar-SA" dirty="0" smtClean="0"/>
              <a:t>2- </a:t>
            </a:r>
            <a:r>
              <a:rPr lang="ar-SA" dirty="0"/>
              <a:t>بمقابل مادي</a:t>
            </a:r>
            <a:endParaRPr lang="en-US" sz="2800" dirty="0"/>
          </a:p>
          <a:p>
            <a:pPr lvl="1"/>
            <a:r>
              <a:rPr lang="ar-SA" dirty="0">
                <a:solidFill>
                  <a:schemeClr val="tx1"/>
                </a:solidFill>
              </a:rPr>
              <a:t>يشترك الأشخاص في خدمة البريد الإلكتروني بمقابل مادي</a:t>
            </a:r>
            <a:endParaRPr lang="en-US" sz="2400" dirty="0">
              <a:solidFill>
                <a:schemeClr val="tx1"/>
              </a:solidFill>
            </a:endParaRPr>
          </a:p>
          <a:p>
            <a:pPr lvl="2"/>
            <a:r>
              <a:rPr lang="ar-SA" dirty="0">
                <a:solidFill>
                  <a:schemeClr val="tx1"/>
                </a:solidFill>
              </a:rPr>
              <a:t>خصائص خاصة (تحويل الرسائل إلى عناوين أخرى، قراءة البريد بواسطة برامج خاصة مثل برنامج </a:t>
            </a:r>
            <a:r>
              <a:rPr lang="en-US" dirty="0">
                <a:solidFill>
                  <a:schemeClr val="tx1"/>
                </a:solidFill>
              </a:rPr>
              <a:t>Outlook Express</a:t>
            </a:r>
            <a:r>
              <a:rPr lang="ar-SA" dirty="0">
                <a:solidFill>
                  <a:schemeClr val="tx1"/>
                </a:solidFill>
              </a:rPr>
              <a:t>)</a:t>
            </a:r>
            <a:endParaRPr lang="en-US" sz="2000" dirty="0">
              <a:solidFill>
                <a:schemeClr val="tx1"/>
              </a:solidFill>
            </a:endParaRPr>
          </a:p>
          <a:p>
            <a:pPr lvl="2"/>
            <a:r>
              <a:rPr lang="ar-SA" dirty="0">
                <a:solidFill>
                  <a:schemeClr val="tx1"/>
                </a:solidFill>
              </a:rPr>
              <a:t>مساحة تخزين أكبر من البريد المجاني </a:t>
            </a:r>
            <a:endParaRPr lang="en-US" sz="2000" dirty="0">
              <a:solidFill>
                <a:schemeClr val="tx1"/>
              </a:solidFill>
            </a:endParaRPr>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7256212"/>
      </p:ext>
    </p:extLst>
  </p:cSld>
  <p:clrMapOvr>
    <a:masterClrMapping/>
  </p:clrMapOvr>
  <mc:AlternateContent xmlns:mc="http://schemas.openxmlformats.org/markup-compatibility/2006">
    <mc:Choice xmlns:p14="http://schemas.microsoft.com/office/powerpoint/2010/main" Requires="p14">
      <p:transition spd="slow" p14:dur="2000" advTm="42408"/>
    </mc:Choice>
    <mc:Fallback>
      <p:transition spd="slow" advTm="4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heel(1)">
                                      <p:cBhvr>
                                        <p:cTn id="11" dur="2000"/>
                                        <p:tgtEl>
                                          <p:spTgt spid="3">
                                            <p:txEl>
                                              <p:pRg st="0" end="0"/>
                                            </p:tx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par>
                                <p:cTn id="15" presetID="21" presetClass="entr" presetSubtype="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normAutofit lnSpcReduction="10000"/>
          </a:bodyPr>
          <a:lstStyle/>
          <a:p>
            <a:pPr marL="0" indent="0">
              <a:buNone/>
            </a:pPr>
            <a:r>
              <a:rPr lang="ar-SA" b="1" dirty="0"/>
              <a:t>عناوين البريد الإلكتروني</a:t>
            </a:r>
            <a:endParaRPr lang="en-US" dirty="0"/>
          </a:p>
          <a:p>
            <a:pPr marL="0" indent="0">
              <a:buNone/>
            </a:pPr>
            <a:r>
              <a:rPr lang="ar-SA" dirty="0"/>
              <a:t>يتكون البريد الإلكتروني من </a:t>
            </a:r>
            <a:r>
              <a:rPr lang="ar-SA" dirty="0" smtClean="0"/>
              <a:t>جزئي</a:t>
            </a:r>
            <a:r>
              <a:rPr lang="ar-IQ" dirty="0" smtClean="0"/>
              <a:t>ن</a:t>
            </a:r>
            <a:r>
              <a:rPr lang="ar-SA" dirty="0" smtClean="0"/>
              <a:t> </a:t>
            </a:r>
            <a:r>
              <a:rPr lang="ar-SA" dirty="0"/>
              <a:t>بينهما الرمز </a:t>
            </a:r>
            <a:r>
              <a:rPr lang="en-US" dirty="0"/>
              <a:t>@</a:t>
            </a:r>
            <a:r>
              <a:rPr lang="ar-SA" dirty="0"/>
              <a:t> ( يلفظ ”آت“ أو </a:t>
            </a:r>
            <a:r>
              <a:rPr lang="en-US" dirty="0"/>
              <a:t>“AT”</a:t>
            </a:r>
            <a:r>
              <a:rPr lang="ar-SA" dirty="0"/>
              <a:t>)، وهما: </a:t>
            </a:r>
            <a:endParaRPr lang="en-US" dirty="0"/>
          </a:p>
          <a:p>
            <a:pPr marL="0" indent="0">
              <a:buNone/>
            </a:pPr>
            <a:r>
              <a:rPr lang="ar-SA" dirty="0" smtClean="0"/>
              <a:t>1. </a:t>
            </a:r>
            <a:r>
              <a:rPr lang="ar-SA" dirty="0"/>
              <a:t>اسم المستخدم </a:t>
            </a:r>
            <a:r>
              <a:rPr lang="en-US" dirty="0"/>
              <a:t> Login ID) </a:t>
            </a:r>
            <a:r>
              <a:rPr lang="ar-SA" dirty="0"/>
              <a:t>أو </a:t>
            </a:r>
            <a:r>
              <a:rPr lang="en-US" dirty="0"/>
              <a:t>(User ID </a:t>
            </a:r>
          </a:p>
          <a:p>
            <a:pPr marL="0" indent="0">
              <a:buNone/>
            </a:pPr>
            <a:r>
              <a:rPr lang="ar-SA" dirty="0" smtClean="0"/>
              <a:t>2. </a:t>
            </a:r>
            <a:r>
              <a:rPr lang="ar-SA" dirty="0"/>
              <a:t>اسم المجال/النطاق </a:t>
            </a:r>
            <a:r>
              <a:rPr lang="en-US" dirty="0"/>
              <a:t>(Domain Name) </a:t>
            </a:r>
            <a:r>
              <a:rPr lang="ar-SA" dirty="0"/>
              <a:t> وهو يدل على اسم الشركة التي يعمل بها المستخدم، أو الشركة التي يشترك معها </a:t>
            </a:r>
            <a:endParaRPr lang="en-US" dirty="0"/>
          </a:p>
          <a:p>
            <a:pPr marL="0" indent="0">
              <a:buNone/>
            </a:pPr>
            <a:r>
              <a:rPr lang="ar-SA" dirty="0"/>
              <a:t>مثال:         </a:t>
            </a:r>
            <a:r>
              <a:rPr lang="en-US" u="sng" dirty="0">
                <a:hlinkClick r:id="rId5"/>
              </a:rPr>
              <a:t>mohammad@yahoo.com</a:t>
            </a:r>
            <a:r>
              <a:rPr lang="en-US" dirty="0"/>
              <a:t> </a:t>
            </a:r>
          </a:p>
          <a:p>
            <a:pPr marL="0" indent="0">
              <a:buNone/>
            </a:pPr>
            <a:endParaRPr lang="en-US" dirty="0"/>
          </a:p>
          <a:p>
            <a:pPr marL="0" indent="0">
              <a:buNone/>
            </a:pPr>
            <a:r>
              <a:rPr lang="ar-SA" dirty="0" smtClean="0"/>
              <a:t>المستخدم </a:t>
            </a:r>
            <a:r>
              <a:rPr lang="en-US" dirty="0"/>
              <a:t>(</a:t>
            </a:r>
            <a:r>
              <a:rPr lang="en-US" dirty="0" err="1"/>
              <a:t>mohammad</a:t>
            </a:r>
            <a:r>
              <a:rPr lang="en-US" dirty="0"/>
              <a:t>)</a:t>
            </a:r>
            <a:r>
              <a:rPr lang="ar-SA" dirty="0"/>
              <a:t> في هذا المثال لديه حساب (اشتراك) في موقع ياهو، ويدلنا على ذلك اسم المجال </a:t>
            </a:r>
            <a:r>
              <a:rPr lang="en-US" dirty="0"/>
              <a:t>(yahoo.com)</a:t>
            </a:r>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1266491"/>
      </p:ext>
    </p:extLst>
  </p:cSld>
  <p:clrMapOvr>
    <a:masterClrMapping/>
  </p:clrMapOvr>
  <mc:AlternateContent xmlns:mc="http://schemas.openxmlformats.org/markup-compatibility/2006">
    <mc:Choice xmlns:p14="http://schemas.microsoft.com/office/powerpoint/2010/main" Requires="p14">
      <p:transition spd="slow" p14:dur="2000" advTm="79833"/>
    </mc:Choice>
    <mc:Fallback>
      <p:transition spd="slow" advTm="79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r>
              <a:rPr lang="ar-SA" dirty="0"/>
              <a:t>أمثلة أخرى: </a:t>
            </a:r>
            <a:endParaRPr lang="en-US" dirty="0"/>
          </a:p>
          <a:p>
            <a:pPr lvl="0"/>
            <a:r>
              <a:rPr lang="en-US" dirty="0"/>
              <a:t>khalid_abdullah@hotmail.com</a:t>
            </a:r>
          </a:p>
          <a:p>
            <a:r>
              <a:rPr lang="ar-SA" dirty="0"/>
              <a:t>المستخدم </a:t>
            </a:r>
            <a:r>
              <a:rPr lang="en-US" dirty="0"/>
              <a:t>(</a:t>
            </a:r>
            <a:r>
              <a:rPr lang="en-US" dirty="0" err="1"/>
              <a:t>khalid_abdullah</a:t>
            </a:r>
            <a:r>
              <a:rPr lang="en-US" dirty="0"/>
              <a:t>)</a:t>
            </a:r>
            <a:r>
              <a:rPr lang="ar-SA" dirty="0"/>
              <a:t> لديه حساب (اشتراك) مع موقع </a:t>
            </a:r>
            <a:r>
              <a:rPr lang="en-US" dirty="0"/>
              <a:t>(hotmail.com)</a:t>
            </a:r>
          </a:p>
          <a:p>
            <a:r>
              <a:rPr lang="ar-SA" dirty="0"/>
              <a:t>2. </a:t>
            </a:r>
            <a:r>
              <a:rPr lang="en-US" dirty="0"/>
              <a:t>ahmad@ksu.edu.sa</a:t>
            </a:r>
          </a:p>
          <a:p>
            <a:r>
              <a:rPr lang="ar-SA" dirty="0"/>
              <a:t>المستخدم </a:t>
            </a:r>
            <a:r>
              <a:rPr lang="en-US" dirty="0"/>
              <a:t>(</a:t>
            </a:r>
            <a:r>
              <a:rPr lang="en-US" dirty="0" err="1"/>
              <a:t>ahmad</a:t>
            </a:r>
            <a:r>
              <a:rPr lang="en-US" dirty="0"/>
              <a:t>)</a:t>
            </a:r>
            <a:r>
              <a:rPr lang="ar-SA" dirty="0"/>
              <a:t> لديه حساب في جامعة الملك سعود </a:t>
            </a:r>
            <a:r>
              <a:rPr lang="en-US" dirty="0"/>
              <a:t>(</a:t>
            </a:r>
            <a:r>
              <a:rPr lang="en-US" dirty="0" err="1"/>
              <a:t>ksu</a:t>
            </a:r>
            <a:r>
              <a:rPr lang="en-US" dirty="0"/>
              <a:t>)</a:t>
            </a:r>
            <a:r>
              <a:rPr lang="ar-SA" dirty="0"/>
              <a:t> – </a:t>
            </a:r>
            <a:r>
              <a:rPr lang="en-US" dirty="0"/>
              <a:t>(</a:t>
            </a:r>
            <a:r>
              <a:rPr lang="en-US" dirty="0" err="1"/>
              <a:t>edu</a:t>
            </a:r>
            <a:r>
              <a:rPr lang="en-US" dirty="0"/>
              <a:t>)</a:t>
            </a:r>
            <a:r>
              <a:rPr lang="ar-SA" dirty="0"/>
              <a:t> تعني: تعليمي ، </a:t>
            </a:r>
            <a:r>
              <a:rPr lang="en-US" dirty="0"/>
              <a:t>(</a:t>
            </a:r>
            <a:r>
              <a:rPr lang="en-US" dirty="0" err="1"/>
              <a:t>sa</a:t>
            </a:r>
            <a:r>
              <a:rPr lang="en-US" dirty="0"/>
              <a:t>)</a:t>
            </a:r>
            <a:r>
              <a:rPr lang="ar-SA" dirty="0"/>
              <a:t> تعني السعودية </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3062508"/>
      </p:ext>
    </p:extLst>
  </p:cSld>
  <p:clrMapOvr>
    <a:masterClrMapping/>
  </p:clrMapOvr>
  <mc:AlternateContent xmlns:mc="http://schemas.openxmlformats.org/markup-compatibility/2006">
    <mc:Choice xmlns:p14="http://schemas.microsoft.com/office/powerpoint/2010/main" Requires="p14">
      <p:transition spd="slow" p14:dur="2000" advTm="63100"/>
    </mc:Choice>
    <mc:Fallback>
      <p:transition spd="slow" advTm="6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lstStyle/>
          <a:p>
            <a:r>
              <a:rPr lang="ar-IQ" b="1" dirty="0"/>
              <a:t>خطوات انشاء حساب </a:t>
            </a:r>
            <a:r>
              <a:rPr lang="en-US" b="1" dirty="0"/>
              <a:t>Gmail</a:t>
            </a:r>
            <a:r>
              <a:rPr lang="ar-IQ" b="1" dirty="0"/>
              <a:t> جديد</a:t>
            </a:r>
            <a:endParaRPr lang="en-US" dirty="0"/>
          </a:p>
          <a:p>
            <a:r>
              <a:rPr lang="ar-IQ" dirty="0"/>
              <a:t>أولا/ </a:t>
            </a:r>
            <a:r>
              <a:rPr lang="ar-SA" b="1" dirty="0"/>
              <a:t>افتح متصفح الإنترنت الخاص بك، وأذهب إلى</a:t>
            </a:r>
            <a:r>
              <a:rPr lang="en-US" b="1" dirty="0"/>
              <a:t> </a:t>
            </a:r>
            <a:r>
              <a:rPr lang="ar-SA" b="1" u="sng" dirty="0">
                <a:hlinkClick r:id="rId5"/>
              </a:rPr>
              <a:t>موقع جوجل</a:t>
            </a:r>
            <a:r>
              <a:rPr lang="ar-SA" b="1" dirty="0"/>
              <a:t>، ثم أضغط على كلمة</a:t>
            </a:r>
            <a:r>
              <a:rPr lang="en-US" b="1" dirty="0"/>
              <a:t> Gmail </a:t>
            </a:r>
            <a:r>
              <a:rPr lang="ar-SA" b="1" dirty="0"/>
              <a:t>أعلى الشاشة كما مبين بالصورة التالية</a:t>
            </a:r>
            <a:r>
              <a:rPr lang="en-US" b="1" dirty="0"/>
              <a:t>:</a:t>
            </a:r>
            <a:endParaRPr lang="en-US" dirty="0"/>
          </a:p>
          <a:p>
            <a:r>
              <a:rPr lang="ar-IQ" dirty="0"/>
              <a:t>ثانيا/ </a:t>
            </a:r>
            <a:r>
              <a:rPr lang="ar-SA" b="1" dirty="0"/>
              <a:t>في أسفل الشاشة سوف تجد كلمة إنشاء حساب فقم بالضغط عليها كما هو مبين بالصورة التالية</a:t>
            </a:r>
            <a:r>
              <a:rPr lang="en-US" b="1" dirty="0"/>
              <a:t>:</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00344460"/>
      </p:ext>
    </p:extLst>
  </p:cSld>
  <p:clrMapOvr>
    <a:masterClrMapping/>
  </p:clrMapOvr>
  <mc:AlternateContent xmlns:mc="http://schemas.openxmlformats.org/markup-compatibility/2006">
    <mc:Choice xmlns:p14="http://schemas.microsoft.com/office/powerpoint/2010/main" Requires="p14">
      <p:transition spd="slow" p14:dur="2000" advTm="51049"/>
    </mc:Choice>
    <mc:Fallback>
      <p:transition spd="slow" advTm="5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pic>
        <p:nvPicPr>
          <p:cNvPr id="4" name="عنصر نائب للمحتوى 3" descr="التسجيل في جوجل">
            <a:hlinkClick r:id="rId4" tooltip="&quot;كيفية تسجيل وانشاء حساب جيميل Gmail جديد&quot;"/>
          </p:cNvPr>
          <p:cNvPicPr>
            <a:picLocks noGrp="1"/>
          </p:cNvPicPr>
          <p:nvPr>
            <p:ph idx="1"/>
          </p:nvPr>
        </p:nvPicPr>
        <p:blipFill>
          <a:blip r:embed="rId5"/>
          <a:stretch>
            <a:fillRect/>
          </a:stretch>
        </p:blipFill>
        <p:spPr bwMode="auto">
          <a:xfrm>
            <a:off x="2612881" y="2249488"/>
            <a:ext cx="3918237" cy="432435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4424982"/>
      </p:ext>
    </p:extLst>
  </p:cSld>
  <p:clrMapOvr>
    <a:masterClrMapping/>
  </p:clrMapOvr>
  <mc:AlternateContent xmlns:mc="http://schemas.openxmlformats.org/markup-compatibility/2006">
    <mc:Choice xmlns:p14="http://schemas.microsoft.com/office/powerpoint/2010/main" Requires="p14">
      <p:transition spd="slow" p14:dur="2000" advTm="23867"/>
    </mc:Choice>
    <mc:Fallback>
      <p:transition spd="slow" advTm="2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sp>
        <p:nvSpPr>
          <p:cNvPr id="3" name="عنصر نائب للمحتوى 2"/>
          <p:cNvSpPr>
            <a:spLocks noGrp="1"/>
          </p:cNvSpPr>
          <p:nvPr>
            <p:ph idx="1"/>
          </p:nvPr>
        </p:nvSpPr>
        <p:spPr/>
        <p:txBody>
          <a:bodyPr>
            <a:normAutofit fontScale="70000" lnSpcReduction="20000"/>
          </a:bodyPr>
          <a:lstStyle/>
          <a:p>
            <a:r>
              <a:rPr lang="ar-IQ" dirty="0"/>
              <a:t>ثالثا/ </a:t>
            </a:r>
            <a:r>
              <a:rPr lang="ar-SA" b="1" dirty="0"/>
              <a:t>قم بتعبئة النموذج الظاهر أمامك بالبيانات الشخصية الخاصة بك، كما هو مبين بالصورة</a:t>
            </a:r>
            <a:endParaRPr lang="en-US" dirty="0"/>
          </a:p>
          <a:p>
            <a:r>
              <a:rPr lang="en-US" b="1" dirty="0"/>
              <a:t>1&gt;&gt; </a:t>
            </a:r>
            <a:r>
              <a:rPr lang="ar-SA" b="1" dirty="0"/>
              <a:t>اكتب اسمك أنت</a:t>
            </a:r>
            <a:endParaRPr lang="en-US" dirty="0"/>
          </a:p>
          <a:p>
            <a:r>
              <a:rPr lang="en-US" b="1" dirty="0"/>
              <a:t>2 &gt;&gt; </a:t>
            </a:r>
            <a:r>
              <a:rPr lang="ar-SA" b="1" dirty="0"/>
              <a:t>اكتب اسم العائلة</a:t>
            </a:r>
            <a:endParaRPr lang="en-US" dirty="0"/>
          </a:p>
          <a:p>
            <a:r>
              <a:rPr lang="en-US" b="1" dirty="0"/>
              <a:t>3 &gt;&gt; </a:t>
            </a:r>
            <a:r>
              <a:rPr lang="ar-SA" b="1" dirty="0"/>
              <a:t>اختار الاسم الذي تريده، وهذا سوف يصبح البريد الخاص بك</a:t>
            </a:r>
            <a:endParaRPr lang="en-US" dirty="0"/>
          </a:p>
          <a:p>
            <a:r>
              <a:rPr lang="en-US" b="1" dirty="0"/>
              <a:t>4 &gt;&gt; </a:t>
            </a:r>
            <a:r>
              <a:rPr lang="ar-SA" b="1" dirty="0"/>
              <a:t>أكتب الرقم السري في الخانة الأولى، وأعد كتابته في الخانة الثانية</a:t>
            </a:r>
            <a:endParaRPr lang="en-US" dirty="0"/>
          </a:p>
          <a:p>
            <a:r>
              <a:rPr lang="en-US" b="1" dirty="0"/>
              <a:t>5 &gt;&gt; </a:t>
            </a:r>
            <a:r>
              <a:rPr lang="ar-SA" b="1" dirty="0"/>
              <a:t>أكتب تاريخ ميلادك</a:t>
            </a:r>
            <a:endParaRPr lang="en-US" dirty="0"/>
          </a:p>
          <a:p>
            <a:r>
              <a:rPr lang="en-US" b="1" dirty="0"/>
              <a:t>6 &gt;&gt; </a:t>
            </a:r>
            <a:r>
              <a:rPr lang="ar-SA" b="1" dirty="0"/>
              <a:t>اختر الجنس ذكر أو أنثى</a:t>
            </a:r>
            <a:endParaRPr lang="en-US" dirty="0"/>
          </a:p>
          <a:p>
            <a:r>
              <a:rPr lang="en-US" b="1" dirty="0"/>
              <a:t>7 &gt;&gt; </a:t>
            </a:r>
            <a:r>
              <a:rPr lang="ar-SA" b="1" dirty="0"/>
              <a:t>خطوة اختيارية، أكتب رقم الهاتف الجوال الخاص بك</a:t>
            </a:r>
            <a:endParaRPr lang="en-US" dirty="0"/>
          </a:p>
          <a:p>
            <a:r>
              <a:rPr lang="en-US" b="1" dirty="0"/>
              <a:t>8 &gt;&gt; </a:t>
            </a:r>
            <a:r>
              <a:rPr lang="ar-SA" b="1" dirty="0"/>
              <a:t>خطوة اختيارية، أكتب بريد إليكتروني آخر خاص بك، ليكون بديل تعتمد عليه في حالة ضياع الرقم السري منك</a:t>
            </a:r>
            <a:endParaRPr lang="en-US" dirty="0"/>
          </a:p>
          <a:p>
            <a:r>
              <a:rPr lang="en-US" b="1" dirty="0"/>
              <a:t>9 &gt;&gt; </a:t>
            </a:r>
            <a:r>
              <a:rPr lang="ar-SA" b="1" dirty="0"/>
              <a:t>أكتب الكلمة أو الأرقام الموجودة بالصورة</a:t>
            </a:r>
            <a:endParaRPr lang="en-US" dirty="0"/>
          </a:p>
          <a:p>
            <a:r>
              <a:rPr lang="en-US" b="1" dirty="0"/>
              <a:t>10 &gt;&gt; </a:t>
            </a:r>
            <a:r>
              <a:rPr lang="ar-SA" b="1" dirty="0"/>
              <a:t>اختر الموقع الخاص بك، وسوف يقوم المتصفح تلقائياً باختيار الموقع</a:t>
            </a:r>
            <a:endParaRPr lang="en-US" dirty="0"/>
          </a:p>
          <a:p>
            <a:r>
              <a:rPr lang="en-US" b="1" dirty="0"/>
              <a:t>11 &gt;&gt; </a:t>
            </a:r>
            <a:r>
              <a:rPr lang="ar-SA" b="1" dirty="0"/>
              <a:t>ضع علامة صح، في المربع بجانب “أوافق على بنود الخدمة كما هو موضح بالصورة</a:t>
            </a:r>
            <a:endParaRPr lang="en-US" dirty="0"/>
          </a:p>
          <a:p>
            <a:r>
              <a:rPr lang="ar-SA" b="1" dirty="0"/>
              <a:t>ثم أضغط على التالي</a:t>
            </a:r>
            <a:endParaRPr lang="en-US" dirty="0"/>
          </a:p>
          <a:p>
            <a:pPr marL="0" indent="0">
              <a:buNone/>
            </a:pPr>
            <a:endParaRPr lang="ar-IQ" dirty="0"/>
          </a:p>
        </p:txBody>
      </p:sp>
      <p:pic>
        <p:nvPicPr>
          <p:cNvPr id="4" name="صو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6826653"/>
      </p:ext>
    </p:extLst>
  </p:cSld>
  <p:clrMapOvr>
    <a:masterClrMapping/>
  </p:clrMapOvr>
  <mc:AlternateContent xmlns:mc="http://schemas.openxmlformats.org/markup-compatibility/2006">
    <mc:Choice xmlns:p14="http://schemas.microsoft.com/office/powerpoint/2010/main" Requires="p14">
      <p:transition spd="slow" p14:dur="2000" advTm="137312"/>
    </mc:Choice>
    <mc:Fallback>
      <p:transition spd="slow" advTm="13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البريد الإلكتروني </a:t>
            </a:r>
            <a:r>
              <a:rPr lang="en-US" b="1" dirty="0" smtClean="0"/>
              <a:t>Email</a:t>
            </a:r>
            <a:endParaRPr lang="ar-IQ" dirty="0"/>
          </a:p>
        </p:txBody>
      </p:sp>
      <p:pic>
        <p:nvPicPr>
          <p:cNvPr id="4" name="عنصر نائب للمحتوى 3" descr="التسجيل في جوجل">
            <a:hlinkClick r:id="rId4" tooltip="&quot;كيفية تسجيل وانشاء حساب جيميل Gmail جديد&quot;"/>
          </p:cNvPr>
          <p:cNvPicPr>
            <a:picLocks noGrp="1"/>
          </p:cNvPicPr>
          <p:nvPr>
            <p:ph idx="1"/>
          </p:nvPr>
        </p:nvPicPr>
        <p:blipFill>
          <a:blip r:embed="rId5"/>
          <a:stretch>
            <a:fillRect/>
          </a:stretch>
        </p:blipFill>
        <p:spPr bwMode="auto">
          <a:xfrm>
            <a:off x="3777868" y="2249488"/>
            <a:ext cx="1588264" cy="4324350"/>
          </a:xfrm>
          <a:prstGeom prst="rect">
            <a:avLst/>
          </a:prstGeom>
          <a:noFill/>
          <a:ln w="9525">
            <a:noFill/>
            <a:miter lim="800000"/>
            <a:headEnd/>
            <a:tailEnd/>
          </a:ln>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8903298"/>
      </p:ext>
    </p:extLst>
  </p:cSld>
  <p:clrMapOvr>
    <a:masterClrMapping/>
  </p:clrMapOvr>
  <mc:AlternateContent xmlns:mc="http://schemas.openxmlformats.org/markup-compatibility/2006">
    <mc:Choice xmlns:p14="http://schemas.microsoft.com/office/powerpoint/2010/main" Requires="p14">
      <p:transition spd="slow" p14:dur="2000" advTm="17659"/>
    </mc:Choice>
    <mc:Fallback>
      <p:transition spd="slow" advTm="1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9"/>
</p:tagLst>
</file>

<file path=ppt/tags/tag10.xml><?xml version="1.0" encoding="utf-8"?>
<p:tagLst xmlns:a="http://schemas.openxmlformats.org/drawingml/2006/main" xmlns:r="http://schemas.openxmlformats.org/officeDocument/2006/relationships" xmlns:p="http://schemas.openxmlformats.org/presentationml/2006/main">
  <p:tag name="TIMING" val="|1.3"/>
</p:tagLst>
</file>

<file path=ppt/tags/tag11.xml><?xml version="1.0" encoding="utf-8"?>
<p:tagLst xmlns:a="http://schemas.openxmlformats.org/drawingml/2006/main" xmlns:r="http://schemas.openxmlformats.org/officeDocument/2006/relationships" xmlns:p="http://schemas.openxmlformats.org/presentationml/2006/main">
  <p:tag name="TIMING" val="|22.1"/>
</p:tagLst>
</file>

<file path=ppt/tags/tag12.xml><?xml version="1.0" encoding="utf-8"?>
<p:tagLst xmlns:a="http://schemas.openxmlformats.org/drawingml/2006/main" xmlns:r="http://schemas.openxmlformats.org/officeDocument/2006/relationships" xmlns:p="http://schemas.openxmlformats.org/presentationml/2006/main">
  <p:tag name="TIMING" val="|3.2|70.7"/>
</p:tagLst>
</file>

<file path=ppt/tags/tag13.xml><?xml version="1.0" encoding="utf-8"?>
<p:tagLst xmlns:a="http://schemas.openxmlformats.org/drawingml/2006/main" xmlns:r="http://schemas.openxmlformats.org/officeDocument/2006/relationships" xmlns:p="http://schemas.openxmlformats.org/presentationml/2006/main">
  <p:tag name="TIMING" val="|3.5|8.3"/>
</p:tagLst>
</file>

<file path=ppt/tags/tag14.xml><?xml version="1.0" encoding="utf-8"?>
<p:tagLst xmlns:a="http://schemas.openxmlformats.org/drawingml/2006/main" xmlns:r="http://schemas.openxmlformats.org/officeDocument/2006/relationships" xmlns:p="http://schemas.openxmlformats.org/presentationml/2006/main">
  <p:tag name="TIMING" val="|0.8|88.6"/>
</p:tagLst>
</file>

<file path=ppt/tags/tag15.xml><?xml version="1.0" encoding="utf-8"?>
<p:tagLst xmlns:a="http://schemas.openxmlformats.org/drawingml/2006/main" xmlns:r="http://schemas.openxmlformats.org/officeDocument/2006/relationships" xmlns:p="http://schemas.openxmlformats.org/presentationml/2006/main">
  <p:tag name="TIMING" val="|1.2|64|52.7|16.2"/>
</p:tagLst>
</file>

<file path=ppt/tags/tag2.xml><?xml version="1.0" encoding="utf-8"?>
<p:tagLst xmlns:a="http://schemas.openxmlformats.org/drawingml/2006/main" xmlns:r="http://schemas.openxmlformats.org/officeDocument/2006/relationships" xmlns:p="http://schemas.openxmlformats.org/presentationml/2006/main">
  <p:tag name="TIMING" val="|2|86"/>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3|3.3|57.8"/>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1"/>
</p:tagLst>
</file>

<file path=ppt/tags/tag7.xml><?xml version="1.0" encoding="utf-8"?>
<p:tagLst xmlns:a="http://schemas.openxmlformats.org/drawingml/2006/main" xmlns:r="http://schemas.openxmlformats.org/officeDocument/2006/relationships" xmlns:p="http://schemas.openxmlformats.org/presentationml/2006/main">
  <p:tag name="TIMING" val="|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حضري">
  <a:themeElements>
    <a:clrScheme name="حضري">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حضري">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حضري">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93</TotalTime>
  <Words>889</Words>
  <Application>Microsoft Office PowerPoint</Application>
  <PresentationFormat>عرض على الشاشة (3:4)‏</PresentationFormat>
  <Paragraphs>81</Paragraphs>
  <Slides>21</Slides>
  <Notes>0</Notes>
  <HiddenSlides>0</HiddenSlides>
  <MMClips>21</MMClips>
  <ScaleCrop>false</ScaleCrop>
  <HeadingPairs>
    <vt:vector size="4" baseType="variant">
      <vt:variant>
        <vt:lpstr>نسق</vt:lpstr>
      </vt:variant>
      <vt:variant>
        <vt:i4>1</vt:i4>
      </vt:variant>
      <vt:variant>
        <vt:lpstr>عناوين الشرائح</vt:lpstr>
      </vt:variant>
      <vt:variant>
        <vt:i4>21</vt:i4>
      </vt:variant>
    </vt:vector>
  </HeadingPairs>
  <TitlesOfParts>
    <vt:vector size="22" baseType="lpstr">
      <vt:lpstr>حضري</vt:lpstr>
      <vt:lpstr>البريد الالكتروني والادوات البحثية</vt:lpstr>
      <vt:lpstr> البريد الإلكتروني Email </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البريد الإلكتروني Email</vt:lpstr>
      <vt:lpstr>الأدوات البحثية على الانترنت/ الادلة </vt:lpstr>
      <vt:lpstr>الأدوات البحثية على الانترنت/ الادلة</vt:lpstr>
      <vt:lpstr>الأدوات البحثية على الانترنت/ الادلة</vt:lpstr>
      <vt:lpstr>الأدوات البحثية على الانترنت/ الادلة</vt:lpstr>
      <vt:lpstr>الأدوات البحثية على الانترنت/ الادلة</vt:lpstr>
      <vt:lpstr>الأدوات البحثية على الانترنت/ الادلة</vt:lpstr>
      <vt:lpstr>الأدوات البحثية على الانترنت/ الادلة</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شبكات المعلومات</dc:title>
  <dc:creator>Dr.salman</dc:creator>
  <cp:lastModifiedBy>1BrotherCenter</cp:lastModifiedBy>
  <cp:revision>11</cp:revision>
  <dcterms:created xsi:type="dcterms:W3CDTF">2020-03-06T18:07:19Z</dcterms:created>
  <dcterms:modified xsi:type="dcterms:W3CDTF">2020-06-12T09:40:21Z</dcterms:modified>
</cp:coreProperties>
</file>